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PT Sans Narrow" panose="020B0506020203020204" pitchFamily="3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13" y="-7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ounproject.com/icon/android-phone-752493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thenounproject.com/icon/iphone-1314326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90e7c1a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90e7c1a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Credits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Android Phone Icon</a:t>
            </a:r>
            <a:r>
              <a:rPr lang="en"/>
              <a:t>: Created by Devendra Karkar from the Noun Project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iPhone Icon</a:t>
            </a:r>
            <a:r>
              <a:rPr lang="en"/>
              <a:t>: Created by Landan Lloyd from the Noun Project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 B">
  <p:cSld name="CUSTOM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0" name="Google Shape;150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5" name="Google Shape;155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9" name="Google Shape;159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64" name="Google Shape;164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8" name="Google Shape;168;p6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2057025" y="1465450"/>
            <a:ext cx="55401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 part of the effort to improve retention, Waze wants to learn more about users’ behavior. </a:t>
            </a:r>
            <a:r>
              <a:rPr lang="en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report offers information on the project status and results of Milestone 4, which impact the future development of the overall project.  </a:t>
            </a:r>
            <a:endParaRPr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5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4703225" y="5015550"/>
            <a:ext cx="2893800" cy="26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Based on the calculations, drivers who use an iPhone to interact with the application have a higher number of drives on average. 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190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t-test results concluded there is not a statistically significant difference in mean number of rides between iPhone users and Android users.</a:t>
            </a:r>
            <a:r>
              <a:rPr lang="en" sz="12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2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350"/>
              </a:spcBef>
              <a:spcAft>
                <a:spcPts val="350"/>
              </a:spcAft>
              <a:buNone/>
            </a:pPr>
            <a:endParaRPr sz="12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188700" y="694150"/>
            <a:ext cx="6744600" cy="771300"/>
            <a:chOff x="438150" y="713325"/>
            <a:chExt cx="6744600" cy="771300"/>
          </a:xfrm>
        </p:grpSpPr>
        <p:sp>
          <p:nvSpPr>
            <p:cNvPr id="176" name="Google Shape;176;p7"/>
            <p:cNvSpPr txBox="1"/>
            <p:nvPr/>
          </p:nvSpPr>
          <p:spPr>
            <a:xfrm>
              <a:off x="438150" y="713325"/>
              <a:ext cx="67446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Two-Sample Hypothesis Test Results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177" name="Google Shape;177;p7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78" name="Google Shape;17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 txBox="1"/>
          <p:nvPr/>
        </p:nvSpPr>
        <p:spPr>
          <a:xfrm>
            <a:off x="-3362325" y="5211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2057025" y="2967038"/>
            <a:ext cx="5540100" cy="1375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1200" dirty="0"/>
              <a:t>Determine if there's a statistically significant difference in the average number of drives between iPhone and Android users on the Waze app.</a:t>
            </a:r>
          </a:p>
          <a:p>
            <a:r>
              <a:rPr lang="en-US" sz="1200" b="1" dirty="0"/>
              <a:t>Goal &amp; Impact:</a:t>
            </a:r>
            <a:br>
              <a:rPr lang="en-US" sz="1200" dirty="0"/>
            </a:br>
            <a:r>
              <a:rPr lang="en-US" sz="1200" dirty="0"/>
              <a:t>Use a two-sample t-test to analyze the relationship between device type and average drives. The findings will help Waze leadership understand user behavior by device, supporting data-driven decisions for marketing, feature development, and user engagement.</a:t>
            </a:r>
          </a:p>
          <a:p>
            <a:pPr marL="257175" lvl="0" indent="-3143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7"/>
          <p:cNvGrpSpPr/>
          <p:nvPr/>
        </p:nvGrpSpPr>
        <p:grpSpPr>
          <a:xfrm>
            <a:off x="2166382" y="4925250"/>
            <a:ext cx="2789248" cy="2570100"/>
            <a:chOff x="1562107" y="5291788"/>
            <a:chExt cx="2789248" cy="2570100"/>
          </a:xfrm>
        </p:grpSpPr>
        <p:sp>
          <p:nvSpPr>
            <p:cNvPr id="182" name="Google Shape;182;p7"/>
            <p:cNvSpPr/>
            <p:nvPr/>
          </p:nvSpPr>
          <p:spPr>
            <a:xfrm>
              <a:off x="1651725" y="5291788"/>
              <a:ext cx="2610000" cy="2570100"/>
            </a:xfrm>
            <a:prstGeom prst="round2DiagRect">
              <a:avLst>
                <a:gd name="adj1" fmla="val 0"/>
                <a:gd name="adj2" fmla="val 20019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" name="Google Shape;183;p7"/>
            <p:cNvGrpSpPr/>
            <p:nvPr/>
          </p:nvGrpSpPr>
          <p:grpSpPr>
            <a:xfrm>
              <a:off x="1562107" y="5336939"/>
              <a:ext cx="2789248" cy="2371061"/>
              <a:chOff x="-68743" y="5306914"/>
              <a:chExt cx="2789248" cy="2371061"/>
            </a:xfrm>
          </p:grpSpPr>
          <p:sp>
            <p:nvSpPr>
              <p:cNvPr id="184" name="Google Shape;184;p7"/>
              <p:cNvSpPr txBox="1"/>
              <p:nvPr/>
            </p:nvSpPr>
            <p:spPr>
              <a:xfrm>
                <a:off x="188700" y="7031475"/>
                <a:ext cx="22413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Note: The mean number of drives shown here – 66 for Android and 68 for iPhone – have been rounded up. </a:t>
                </a:r>
                <a:endParaRPr sz="1200"/>
              </a:p>
            </p:txBody>
          </p:sp>
          <p:grpSp>
            <p:nvGrpSpPr>
              <p:cNvPr id="185" name="Google Shape;185;p7"/>
              <p:cNvGrpSpPr/>
              <p:nvPr/>
            </p:nvGrpSpPr>
            <p:grpSpPr>
              <a:xfrm>
                <a:off x="-68743" y="5306914"/>
                <a:ext cx="2789248" cy="2105569"/>
                <a:chOff x="-237316" y="5336706"/>
                <a:chExt cx="3199779" cy="2416028"/>
              </a:xfrm>
            </p:grpSpPr>
            <p:sp>
              <p:nvSpPr>
                <p:cNvPr id="186" name="Google Shape;186;p7"/>
                <p:cNvSpPr txBox="1"/>
                <p:nvPr/>
              </p:nvSpPr>
              <p:spPr>
                <a:xfrm>
                  <a:off x="145456" y="5336706"/>
                  <a:ext cx="2696700" cy="49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 b="1">
                      <a:latin typeface="Google Sans"/>
                      <a:ea typeface="Google Sans"/>
                      <a:cs typeface="Google Sans"/>
                      <a:sym typeface="Google Sans"/>
                    </a:rPr>
                    <a:t>Average Number of Drives</a:t>
                  </a:r>
                  <a:endParaRPr sz="1200" b="1">
                    <a:latin typeface="Google Sans"/>
                    <a:ea typeface="Google Sans"/>
                    <a:cs typeface="Google Sans"/>
                    <a:sym typeface="Google Sans"/>
                  </a:endParaRPr>
                </a:p>
              </p:txBody>
            </p:sp>
            <p:grpSp>
              <p:nvGrpSpPr>
                <p:cNvPr id="187" name="Google Shape;187;p7"/>
                <p:cNvGrpSpPr/>
                <p:nvPr/>
              </p:nvGrpSpPr>
              <p:grpSpPr>
                <a:xfrm>
                  <a:off x="-237316" y="5372311"/>
                  <a:ext cx="3199779" cy="2380423"/>
                  <a:chOff x="-237316" y="5372311"/>
                  <a:chExt cx="3199779" cy="2380423"/>
                </a:xfrm>
              </p:grpSpPr>
              <p:grpSp>
                <p:nvGrpSpPr>
                  <p:cNvPr id="188" name="Google Shape;188;p7"/>
                  <p:cNvGrpSpPr/>
                  <p:nvPr/>
                </p:nvGrpSpPr>
                <p:grpSpPr>
                  <a:xfrm rot="-193307">
                    <a:off x="-177626" y="5457125"/>
                    <a:ext cx="3080399" cy="2210795"/>
                    <a:chOff x="-259833" y="5409690"/>
                    <a:chExt cx="3080459" cy="2210838"/>
                  </a:xfrm>
                </p:grpSpPr>
                <p:grpSp>
                  <p:nvGrpSpPr>
                    <p:cNvPr id="189" name="Google Shape;189;p7"/>
                    <p:cNvGrpSpPr/>
                    <p:nvPr/>
                  </p:nvGrpSpPr>
                  <p:grpSpPr>
                    <a:xfrm rot="-1203509">
                      <a:off x="-5617" y="5590931"/>
                      <a:ext cx="1361623" cy="1723205"/>
                      <a:chOff x="3012662" y="5174838"/>
                      <a:chExt cx="1361540" cy="1723101"/>
                    </a:xfrm>
                  </p:grpSpPr>
                  <p:pic>
                    <p:nvPicPr>
                      <p:cNvPr id="190" name="Google Shape;190;p7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 l="28157" r="27667" b="19021"/>
                      <a:stretch/>
                    </p:blipFill>
                    <p:spPr>
                      <a:xfrm rot="1397386">
                        <a:off x="3279109" y="5276811"/>
                        <a:ext cx="828646" cy="151915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  <p:pic>
                    <p:nvPicPr>
                      <p:cNvPr id="191" name="Google Shape;191;p7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 l="21603" r="21620" b="3883"/>
                      <a:stretch/>
                    </p:blipFill>
                    <p:spPr>
                      <a:xfrm rot="1397397">
                        <a:off x="3568187" y="5606230"/>
                        <a:ext cx="391605" cy="47641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grpSp>
                <p:grpSp>
                  <p:nvGrpSpPr>
                    <p:cNvPr id="192" name="Google Shape;192;p7"/>
                    <p:cNvGrpSpPr/>
                    <p:nvPr/>
                  </p:nvGrpSpPr>
                  <p:grpSpPr>
                    <a:xfrm rot="1716298">
                      <a:off x="1125874" y="5714166"/>
                      <a:ext cx="1376787" cy="1679265"/>
                      <a:chOff x="3867694" y="5222439"/>
                      <a:chExt cx="1376695" cy="1679153"/>
                    </a:xfrm>
                  </p:grpSpPr>
                  <p:pic>
                    <p:nvPicPr>
                      <p:cNvPr id="193" name="Google Shape;193;p7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l="25777" r="26959" b="16429"/>
                      <a:stretch/>
                    </p:blipFill>
                    <p:spPr>
                      <a:xfrm rot="-1523601">
                        <a:off x="4141722" y="5329385"/>
                        <a:ext cx="828641" cy="146526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  <p:pic>
                    <p:nvPicPr>
                      <p:cNvPr id="194" name="Google Shape;194;p7"/>
                      <p:cNvPicPr preferRelativeResize="0"/>
                      <p:nvPr/>
                    </p:nvPicPr>
                    <p:blipFill rotWithShape="1">
                      <a:blip r:embed="rId7">
                        <a:alphaModFix/>
                      </a:blip>
                      <a:srcRect l="29012" t="13442" r="27176" b="12740"/>
                      <a:stretch/>
                    </p:blipFill>
                    <p:spPr>
                      <a:xfrm rot="-1523586">
                        <a:off x="4265524" y="5619971"/>
                        <a:ext cx="391606" cy="43981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grpSp>
              </p:grpSp>
              <p:sp>
                <p:nvSpPr>
                  <p:cNvPr id="195" name="Google Shape;195;p7"/>
                  <p:cNvSpPr txBox="1"/>
                  <p:nvPr/>
                </p:nvSpPr>
                <p:spPr>
                  <a:xfrm rot="-1514">
                    <a:off x="1566909" y="6549790"/>
                    <a:ext cx="681000" cy="4239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 b="1">
                        <a:latin typeface="Google Sans"/>
                        <a:ea typeface="Google Sans"/>
                        <a:cs typeface="Google Sans"/>
                        <a:sym typeface="Google Sans"/>
                      </a:rPr>
                      <a:t>68</a:t>
                    </a:r>
                    <a:endParaRPr sz="1200" b="1">
                      <a:latin typeface="Google Sans"/>
                      <a:ea typeface="Google Sans"/>
                      <a:cs typeface="Google Sans"/>
                      <a:sym typeface="Google Sans"/>
                    </a:endParaRPr>
                  </a:p>
                </p:txBody>
              </p:sp>
            </p:grpSp>
            <p:sp>
              <p:nvSpPr>
                <p:cNvPr id="196" name="Google Shape;196;p7"/>
                <p:cNvSpPr txBox="1"/>
                <p:nvPr/>
              </p:nvSpPr>
              <p:spPr>
                <a:xfrm>
                  <a:off x="418564" y="6549770"/>
                  <a:ext cx="650400" cy="423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 b="1">
                      <a:latin typeface="Google Sans"/>
                      <a:ea typeface="Google Sans"/>
                      <a:cs typeface="Google Sans"/>
                      <a:sym typeface="Google Sans"/>
                    </a:rPr>
                    <a:t>66</a:t>
                  </a:r>
                  <a:endParaRPr sz="1200" b="1">
                    <a:latin typeface="Google Sans"/>
                    <a:ea typeface="Google Sans"/>
                    <a:cs typeface="Google Sans"/>
                    <a:sym typeface="Google Sans"/>
                  </a:endParaRPr>
                </a:p>
              </p:txBody>
            </p:sp>
          </p:grpSp>
        </p:grpSp>
      </p:grpSp>
      <p:sp>
        <p:nvSpPr>
          <p:cNvPr id="197" name="Google Shape;197;p7"/>
          <p:cNvSpPr txBox="1"/>
          <p:nvPr/>
        </p:nvSpPr>
        <p:spPr>
          <a:xfrm>
            <a:off x="2057025" y="8036100"/>
            <a:ext cx="5410800" cy="15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Due to the results rendered from this specific hypothesis test, the Waze data team recommends running additional t-tests on other variables to learn more about user behavior.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  <a:p>
            <a:pPr marL="228600" lvl="0" indent="-190500" algn="l" rtl="0">
              <a:lnSpc>
                <a:spcPct val="115000"/>
              </a:lnSpc>
              <a:spcBef>
                <a:spcPts val="10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Additionally, since the user experience is the same, temporary changes in marketing or user interface may be impactful rendering more data to investigate user churn behavior. 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Google Sans SemiBold</vt:lpstr>
      <vt:lpstr>Calibri</vt:lpstr>
      <vt:lpstr>Work Sans</vt:lpstr>
      <vt:lpstr>Roboto</vt:lpstr>
      <vt:lpstr>Google Sans</vt:lpstr>
      <vt:lpstr>PT Sans Narrow</vt:lpstr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Pranay Prasanth</cp:lastModifiedBy>
  <cp:revision>1</cp:revision>
  <dcterms:modified xsi:type="dcterms:W3CDTF">2025-05-17T12:58:37Z</dcterms:modified>
</cp:coreProperties>
</file>